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4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234" y="18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8.jpeg"/><Relationship Id="rId4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дминистратор\YandexDisk\Загрузки\zakat_vesnoy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5" name="Скругленный прямоугольник 4"/>
          <p:cNvSpPr/>
          <p:nvPr/>
        </p:nvSpPr>
        <p:spPr>
          <a:xfrm>
            <a:off x="971600" y="908720"/>
            <a:ext cx="7200800" cy="5040560"/>
          </a:xfrm>
          <a:prstGeom prst="roundRect">
            <a:avLst/>
          </a:prstGeom>
          <a:gradFill>
            <a:gsLst>
              <a:gs pos="0">
                <a:srgbClr val="FBEAC7">
                  <a:alpha val="53000"/>
                </a:srgbClr>
              </a:gs>
              <a:gs pos="17999">
                <a:srgbClr val="FEE7F2">
                  <a:alpha val="51000"/>
                </a:srgbClr>
              </a:gs>
              <a:gs pos="36000">
                <a:srgbClr val="FAC77D">
                  <a:alpha val="50000"/>
                </a:srgbClr>
              </a:gs>
              <a:gs pos="61000">
                <a:srgbClr val="FBA97D">
                  <a:alpha val="48000"/>
                </a:srgbClr>
              </a:gs>
              <a:gs pos="82001">
                <a:srgbClr val="FBD49C">
                  <a:alpha val="46000"/>
                </a:srgbClr>
              </a:gs>
              <a:gs pos="100000">
                <a:srgbClr val="FEE7F2">
                  <a:alpha val="49000"/>
                </a:srgbClr>
              </a:gs>
            </a:gsLst>
            <a:lin ang="5400000" scaled="0"/>
          </a:gradFill>
          <a:ln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1556792"/>
            <a:ext cx="7772400" cy="1470025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chemeClr val="accent1">
                    <a:lumMod val="50000"/>
                  </a:schemeClr>
                </a:solidFill>
              </a:rPr>
              <a:t>Зона степей</a:t>
            </a:r>
            <a:endParaRPr lang="ru-RU" sz="6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7664" y="3356992"/>
            <a:ext cx="6400800" cy="1752600"/>
          </a:xfrm>
        </p:spPr>
        <p:txBody>
          <a:bodyPr>
            <a:normAutofit/>
          </a:bodyPr>
          <a:lstStyle/>
          <a:p>
            <a:pPr algn="r"/>
            <a:r>
              <a:rPr lang="ru-RU" i="1" dirty="0" smtClean="0">
                <a:solidFill>
                  <a:schemeClr val="accent1">
                    <a:lumMod val="50000"/>
                  </a:schemeClr>
                </a:solidFill>
              </a:rPr>
              <a:t>Урок окружающего мира</a:t>
            </a:r>
          </a:p>
          <a:p>
            <a:pPr algn="r"/>
            <a:r>
              <a:rPr lang="ru-RU" i="1" dirty="0" smtClean="0">
                <a:solidFill>
                  <a:schemeClr val="accent1">
                    <a:lumMod val="50000"/>
                  </a:schemeClr>
                </a:solidFill>
              </a:rPr>
              <a:t>4 </a:t>
            </a:r>
            <a:r>
              <a:rPr lang="ru-RU" i="1" dirty="0" smtClean="0">
                <a:solidFill>
                  <a:schemeClr val="accent1">
                    <a:lumMod val="50000"/>
                  </a:schemeClr>
                </a:solidFill>
              </a:rPr>
              <a:t>класс</a:t>
            </a:r>
            <a:endParaRPr lang="ru-RU" i="1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9"/>
          <p:cNvGrpSpPr/>
          <p:nvPr/>
        </p:nvGrpSpPr>
        <p:grpSpPr>
          <a:xfrm>
            <a:off x="0" y="4769768"/>
            <a:ext cx="9144000" cy="2088232"/>
            <a:chOff x="0" y="4769768"/>
            <a:chExt cx="9144000" cy="2088232"/>
          </a:xfrm>
        </p:grpSpPr>
        <p:pic>
          <p:nvPicPr>
            <p:cNvPr id="2050" name="Picture 2" descr="C:\Users\Администратор\YandexDisk\Загрузки\photoshop-grass-border-brush-creator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861" t="50000" r="2121" b="1281"/>
            <a:stretch>
              <a:fillRect/>
            </a:stretch>
          </p:blipFill>
          <p:spPr bwMode="auto">
            <a:xfrm>
              <a:off x="0" y="4769768"/>
              <a:ext cx="5544616" cy="2088232"/>
            </a:xfrm>
            <a:prstGeom prst="rect">
              <a:avLst/>
            </a:prstGeom>
            <a:noFill/>
          </p:spPr>
        </p:pic>
        <p:pic>
          <p:nvPicPr>
            <p:cNvPr id="9" name="Picture 2" descr="C:\Users\Администратор\YandexDisk\Загрузки\photoshop-grass-border-brush-creator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2999" t="50000" r="2121" b="1281"/>
            <a:stretch>
              <a:fillRect/>
            </a:stretch>
          </p:blipFill>
          <p:spPr bwMode="auto">
            <a:xfrm flipH="1">
              <a:off x="5436096" y="4769768"/>
              <a:ext cx="3707904" cy="2088232"/>
            </a:xfrm>
            <a:prstGeom prst="rect">
              <a:avLst/>
            </a:prstGeom>
            <a:noFill/>
          </p:spPr>
        </p:pic>
      </p:grpSp>
      <p:sp>
        <p:nvSpPr>
          <p:cNvPr id="17" name="Прямоугольник 16"/>
          <p:cNvSpPr/>
          <p:nvPr/>
        </p:nvSpPr>
        <p:spPr>
          <a:xfrm>
            <a:off x="1763688" y="0"/>
            <a:ext cx="583264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9050">
                  <a:solidFill>
                    <a:srgbClr val="00B050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Хищники </a:t>
            </a:r>
            <a:endParaRPr lang="ru-RU" sz="4400" b="1" cap="none" spc="0" dirty="0">
              <a:ln w="19050">
                <a:solidFill>
                  <a:srgbClr val="00B050"/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87624" y="2852936"/>
            <a:ext cx="33843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СТЕПНОЙ  ОРЁЛ</a:t>
            </a:r>
            <a:endParaRPr lang="ru-RU" sz="20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4716016" y="2852936"/>
            <a:ext cx="33843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СТЕПНАЯ ГАДЮКА</a:t>
            </a:r>
            <a:endParaRPr lang="ru-RU" sz="20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1403648" y="5157192"/>
            <a:ext cx="33843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СТЕПНОЙ ВОЛК</a:t>
            </a:r>
            <a:endParaRPr lang="ru-RU" sz="20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4932040" y="5157192"/>
            <a:ext cx="33843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СТЕПНОЙ ХОРЁК</a:t>
            </a:r>
            <a:endParaRPr lang="ru-RU" sz="2000" b="1" dirty="0"/>
          </a:p>
        </p:txBody>
      </p:sp>
      <p:pic>
        <p:nvPicPr>
          <p:cNvPr id="21506" name="Picture 2" descr="C:\Users\Администратор\YandexDisk\Загрузки\s1200 (4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3356842"/>
            <a:ext cx="2376264" cy="17821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1507" name="Picture 3" descr="C:\Users\Администратор\YandexDisk\Загрузки\animals-wolves-8216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19672" y="3356992"/>
            <a:ext cx="2865638" cy="17910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1508" name="Picture 4" descr="C:\Users\Администратор\YandexDisk\Загрузки\степной-орёл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19672" y="764704"/>
            <a:ext cx="2808312" cy="21062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1509" name="Picture 5" descr="C:\Users\Администратор\YandexDisk\Загрузки\img_top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92080" y="836712"/>
            <a:ext cx="2520000" cy="189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9"/>
          <p:cNvGrpSpPr/>
          <p:nvPr/>
        </p:nvGrpSpPr>
        <p:grpSpPr>
          <a:xfrm>
            <a:off x="0" y="4769768"/>
            <a:ext cx="9144000" cy="2088232"/>
            <a:chOff x="0" y="4769768"/>
            <a:chExt cx="9144000" cy="2088232"/>
          </a:xfrm>
        </p:grpSpPr>
        <p:pic>
          <p:nvPicPr>
            <p:cNvPr id="3" name="Picture 2" descr="C:\Users\Администратор\YandexDisk\Загрузки\photoshop-grass-border-brush-creator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861" t="50000" r="2121" b="1281"/>
            <a:stretch>
              <a:fillRect/>
            </a:stretch>
          </p:blipFill>
          <p:spPr bwMode="auto">
            <a:xfrm>
              <a:off x="0" y="4769768"/>
              <a:ext cx="5544616" cy="2088232"/>
            </a:xfrm>
            <a:prstGeom prst="rect">
              <a:avLst/>
            </a:prstGeom>
            <a:noFill/>
          </p:spPr>
        </p:pic>
        <p:pic>
          <p:nvPicPr>
            <p:cNvPr id="4" name="Picture 2" descr="C:\Users\Администратор\YandexDisk\Загрузки\photoshop-grass-border-brush-creator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2999" t="50000" r="2121" b="1281"/>
            <a:stretch>
              <a:fillRect/>
            </a:stretch>
          </p:blipFill>
          <p:spPr bwMode="auto">
            <a:xfrm flipH="1">
              <a:off x="5436096" y="4769768"/>
              <a:ext cx="3707904" cy="2088232"/>
            </a:xfrm>
            <a:prstGeom prst="rect">
              <a:avLst/>
            </a:prstGeom>
            <a:noFill/>
          </p:spPr>
        </p:pic>
      </p:grpSp>
      <p:sp>
        <p:nvSpPr>
          <p:cNvPr id="5" name="Прямоугольник 4"/>
          <p:cNvSpPr/>
          <p:nvPr/>
        </p:nvSpPr>
        <p:spPr>
          <a:xfrm>
            <a:off x="1763688" y="0"/>
            <a:ext cx="583264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9050">
                  <a:solidFill>
                    <a:srgbClr val="00B050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Занятия в степи</a:t>
            </a:r>
            <a:endParaRPr lang="ru-RU" sz="4400" b="1" cap="none" spc="0" dirty="0">
              <a:ln w="19050">
                <a:solidFill>
                  <a:srgbClr val="00B050"/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1520" y="980728"/>
            <a:ext cx="4320480" cy="902613"/>
          </a:xfrm>
          <a:prstGeom prst="roundRect">
            <a:avLst>
              <a:gd name="adj" fmla="val 49644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ЧЕРНОЗЕМ</a:t>
            </a:r>
            <a:endParaRPr lang="ru-RU" sz="36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179512" y="2132856"/>
            <a:ext cx="4392488" cy="1676281"/>
          </a:xfrm>
          <a:prstGeom prst="roundRect">
            <a:avLst>
              <a:gd name="adj" fmla="val 49644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ТРАВЯНИСТЫЕ РАСТЕНИЯ</a:t>
            </a:r>
            <a:endParaRPr lang="ru-RU" sz="36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251520" y="4077072"/>
            <a:ext cx="4392488" cy="902613"/>
          </a:xfrm>
          <a:prstGeom prst="roundRect">
            <a:avLst>
              <a:gd name="adj" fmla="val 49644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КРУПНЫЕ ПТИЦЫ</a:t>
            </a:r>
            <a:endParaRPr lang="ru-RU" sz="3600" b="1" dirty="0"/>
          </a:p>
        </p:txBody>
      </p:sp>
      <p:sp>
        <p:nvSpPr>
          <p:cNvPr id="10" name="Стрелка вправо 9"/>
          <p:cNvSpPr/>
          <p:nvPr/>
        </p:nvSpPr>
        <p:spPr>
          <a:xfrm>
            <a:off x="4788024" y="1196752"/>
            <a:ext cx="720080" cy="432048"/>
          </a:xfrm>
          <a:prstGeom prst="rightArrow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10"/>
          <p:cNvSpPr/>
          <p:nvPr/>
        </p:nvSpPr>
        <p:spPr>
          <a:xfrm>
            <a:off x="4788024" y="2852936"/>
            <a:ext cx="720080" cy="432048"/>
          </a:xfrm>
          <a:prstGeom prst="rightArrow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право 11"/>
          <p:cNvSpPr/>
          <p:nvPr/>
        </p:nvSpPr>
        <p:spPr>
          <a:xfrm>
            <a:off x="4788024" y="4293096"/>
            <a:ext cx="720080" cy="432048"/>
          </a:xfrm>
          <a:prstGeom prst="rightArrow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5580112" y="1124744"/>
            <a:ext cx="3312368" cy="58477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ПОЛЕВОДСТВО</a:t>
            </a:r>
            <a:endParaRPr lang="ru-RU" sz="32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5580112" y="2492896"/>
            <a:ext cx="3312368" cy="107721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РАЗВЕДЕНИЕ СКОТА</a:t>
            </a:r>
            <a:endParaRPr lang="ru-RU" sz="32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5580112" y="4221088"/>
            <a:ext cx="3312368" cy="58477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ОХОТА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63688" y="0"/>
            <a:ext cx="583264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9050">
                  <a:solidFill>
                    <a:srgbClr val="00B050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Занятия в степи</a:t>
            </a:r>
            <a:endParaRPr lang="ru-RU" sz="4400" b="1" cap="none" spc="0" dirty="0">
              <a:ln w="19050">
                <a:solidFill>
                  <a:srgbClr val="00B050"/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lum contrast="10000"/>
          </a:blip>
          <a:srcRect b="66142"/>
          <a:stretch>
            <a:fillRect/>
          </a:stretch>
        </p:blipFill>
        <p:spPr bwMode="auto">
          <a:xfrm>
            <a:off x="395536" y="908720"/>
            <a:ext cx="2880000" cy="2810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lum contrast="10000"/>
          </a:blip>
          <a:srcRect t="33858" b="32513"/>
          <a:stretch>
            <a:fillRect/>
          </a:stretch>
        </p:blipFill>
        <p:spPr bwMode="auto">
          <a:xfrm>
            <a:off x="5652120" y="836712"/>
            <a:ext cx="2880000" cy="2791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2F5F7"/>
              </a:clrFrom>
              <a:clrTo>
                <a:srgbClr val="F2F5F7">
                  <a:alpha val="0"/>
                </a:srgbClr>
              </a:clrTo>
            </a:clrChange>
            <a:lum contrast="30000"/>
          </a:blip>
          <a:srcRect t="66142"/>
          <a:stretch>
            <a:fillRect/>
          </a:stretch>
        </p:blipFill>
        <p:spPr bwMode="auto">
          <a:xfrm>
            <a:off x="3059832" y="2718842"/>
            <a:ext cx="2880320" cy="2810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Группа 9"/>
          <p:cNvGrpSpPr/>
          <p:nvPr/>
        </p:nvGrpSpPr>
        <p:grpSpPr>
          <a:xfrm>
            <a:off x="0" y="4769768"/>
            <a:ext cx="9144000" cy="2088232"/>
            <a:chOff x="0" y="4769768"/>
            <a:chExt cx="9144000" cy="2088232"/>
          </a:xfrm>
        </p:grpSpPr>
        <p:pic>
          <p:nvPicPr>
            <p:cNvPr id="4" name="Picture 2" descr="C:\Users\Администратор\YandexDisk\Загрузки\photoshop-grass-border-brush-creator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861" t="50000" r="2121" b="1281"/>
            <a:stretch>
              <a:fillRect/>
            </a:stretch>
          </p:blipFill>
          <p:spPr bwMode="auto">
            <a:xfrm>
              <a:off x="0" y="4769768"/>
              <a:ext cx="5544616" cy="2088232"/>
            </a:xfrm>
            <a:prstGeom prst="rect">
              <a:avLst/>
            </a:prstGeom>
            <a:noFill/>
          </p:spPr>
        </p:pic>
        <p:pic>
          <p:nvPicPr>
            <p:cNvPr id="5" name="Picture 2" descr="C:\Users\Администратор\YandexDisk\Загрузки\photoshop-grass-border-brush-creator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2999" t="50000" r="2121" b="1281"/>
            <a:stretch>
              <a:fillRect/>
            </a:stretch>
          </p:blipFill>
          <p:spPr bwMode="auto">
            <a:xfrm flipH="1">
              <a:off x="5436096" y="4769768"/>
              <a:ext cx="3707904" cy="2088232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9"/>
          <p:cNvGrpSpPr/>
          <p:nvPr/>
        </p:nvGrpSpPr>
        <p:grpSpPr>
          <a:xfrm>
            <a:off x="0" y="4769768"/>
            <a:ext cx="9144000" cy="2088232"/>
            <a:chOff x="0" y="4769768"/>
            <a:chExt cx="9144000" cy="2088232"/>
          </a:xfrm>
        </p:grpSpPr>
        <p:pic>
          <p:nvPicPr>
            <p:cNvPr id="3" name="Picture 2" descr="C:\Users\Администратор\YandexDisk\Загрузки\photoshop-grass-border-brush-creator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861" t="50000" r="2121" b="1281"/>
            <a:stretch>
              <a:fillRect/>
            </a:stretch>
          </p:blipFill>
          <p:spPr bwMode="auto">
            <a:xfrm>
              <a:off x="0" y="4769768"/>
              <a:ext cx="5544616" cy="2088232"/>
            </a:xfrm>
            <a:prstGeom prst="rect">
              <a:avLst/>
            </a:prstGeom>
            <a:noFill/>
          </p:spPr>
        </p:pic>
        <p:pic>
          <p:nvPicPr>
            <p:cNvPr id="4" name="Picture 2" descr="C:\Users\Администратор\YandexDisk\Загрузки\photoshop-grass-border-brush-creator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2999" t="50000" r="2121" b="1281"/>
            <a:stretch>
              <a:fillRect/>
            </a:stretch>
          </p:blipFill>
          <p:spPr bwMode="auto">
            <a:xfrm flipH="1">
              <a:off x="5436096" y="4769768"/>
              <a:ext cx="3707904" cy="2088232"/>
            </a:xfrm>
            <a:prstGeom prst="rect">
              <a:avLst/>
            </a:prstGeom>
            <a:noFill/>
          </p:spPr>
        </p:pic>
      </p:grpSp>
      <p:sp>
        <p:nvSpPr>
          <p:cNvPr id="5" name="Прямоугольник 4"/>
          <p:cNvSpPr/>
          <p:nvPr/>
        </p:nvSpPr>
        <p:spPr>
          <a:xfrm>
            <a:off x="1763688" y="0"/>
            <a:ext cx="583264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9050">
                  <a:solidFill>
                    <a:srgbClr val="00B050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Красная книга</a:t>
            </a:r>
            <a:endParaRPr lang="ru-RU" sz="4400" b="1" cap="none" spc="0" dirty="0">
              <a:ln w="19050">
                <a:solidFill>
                  <a:srgbClr val="00B050"/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3568" y="2780928"/>
            <a:ext cx="33843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ЖУРАВЛЬ- КРАСАВКА</a:t>
            </a:r>
            <a:endParaRPr lang="ru-RU" sz="2000" b="1" dirty="0"/>
          </a:p>
        </p:txBody>
      </p:sp>
      <p:pic>
        <p:nvPicPr>
          <p:cNvPr id="7" name="Picture 4" descr="C:\Users\Администратор\YandexDisk\Загрузки\404234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836712"/>
            <a:ext cx="2736304" cy="19622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TextBox 7"/>
          <p:cNvSpPr txBox="1"/>
          <p:nvPr/>
        </p:nvSpPr>
        <p:spPr>
          <a:xfrm>
            <a:off x="4716016" y="2852936"/>
            <a:ext cx="33843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ДРОФА</a:t>
            </a:r>
            <a:endParaRPr lang="ru-RU" sz="2000" b="1" dirty="0"/>
          </a:p>
        </p:txBody>
      </p:sp>
      <p:pic>
        <p:nvPicPr>
          <p:cNvPr id="9" name="Picture 3" descr="C:\Users\Администратор\YandexDisk\Загрузки\s1200 (3).jpg"/>
          <p:cNvPicPr>
            <a:picLocks noChangeAspect="1" noChangeArrowheads="1"/>
          </p:cNvPicPr>
          <p:nvPr/>
        </p:nvPicPr>
        <p:blipFill>
          <a:blip r:embed="rId4" cstate="print"/>
          <a:srcRect r="29840"/>
          <a:stretch>
            <a:fillRect/>
          </a:stretch>
        </p:blipFill>
        <p:spPr bwMode="auto">
          <a:xfrm>
            <a:off x="5220071" y="836712"/>
            <a:ext cx="2520281" cy="20206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Picture 2" descr="C:\Users\Администратор\YandexDisk\Загрузки\2-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7584" y="3212976"/>
            <a:ext cx="2740485" cy="198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TextBox 10"/>
          <p:cNvSpPr txBox="1"/>
          <p:nvPr/>
        </p:nvSpPr>
        <p:spPr>
          <a:xfrm>
            <a:off x="395536" y="5229200"/>
            <a:ext cx="33843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СТЕПНАЯ ДЫБКА</a:t>
            </a:r>
            <a:endParaRPr lang="ru-RU" sz="2000" b="1" dirty="0"/>
          </a:p>
        </p:txBody>
      </p:sp>
      <p:pic>
        <p:nvPicPr>
          <p:cNvPr id="12" name="Picture 2" descr="C:\Users\Администратор\YandexDisk\Загрузки\511b667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48064" y="3284984"/>
            <a:ext cx="2606454" cy="17281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3" name="TextBox 12"/>
          <p:cNvSpPr txBox="1"/>
          <p:nvPr/>
        </p:nvSpPr>
        <p:spPr>
          <a:xfrm>
            <a:off x="4860032" y="5085184"/>
            <a:ext cx="33843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ТОНКОЛИСТНЫЙ ПИОН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9"/>
          <p:cNvGrpSpPr/>
          <p:nvPr/>
        </p:nvGrpSpPr>
        <p:grpSpPr>
          <a:xfrm>
            <a:off x="0" y="4769768"/>
            <a:ext cx="9144000" cy="2088232"/>
            <a:chOff x="0" y="4769768"/>
            <a:chExt cx="9144000" cy="2088232"/>
          </a:xfrm>
        </p:grpSpPr>
        <p:pic>
          <p:nvPicPr>
            <p:cNvPr id="3" name="Picture 2" descr="C:\Users\Администратор\YandexDisk\Загрузки\photoshop-grass-border-brush-creator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861" t="50000" r="2121" b="1281"/>
            <a:stretch>
              <a:fillRect/>
            </a:stretch>
          </p:blipFill>
          <p:spPr bwMode="auto">
            <a:xfrm>
              <a:off x="0" y="4769768"/>
              <a:ext cx="5544616" cy="2088232"/>
            </a:xfrm>
            <a:prstGeom prst="rect">
              <a:avLst/>
            </a:prstGeom>
            <a:noFill/>
          </p:spPr>
        </p:pic>
        <p:pic>
          <p:nvPicPr>
            <p:cNvPr id="4" name="Picture 2" descr="C:\Users\Администратор\YandexDisk\Загрузки\photoshop-grass-border-brush-creator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2999" t="50000" r="2121" b="1281"/>
            <a:stretch>
              <a:fillRect/>
            </a:stretch>
          </p:blipFill>
          <p:spPr bwMode="auto">
            <a:xfrm flipH="1">
              <a:off x="5436096" y="4769768"/>
              <a:ext cx="3707904" cy="2088232"/>
            </a:xfrm>
            <a:prstGeom prst="rect">
              <a:avLst/>
            </a:prstGeom>
            <a:noFill/>
          </p:spPr>
        </p:pic>
      </p:grpSp>
      <p:sp>
        <p:nvSpPr>
          <p:cNvPr id="5" name="Прямоугольник 4"/>
          <p:cNvSpPr/>
          <p:nvPr/>
        </p:nvSpPr>
        <p:spPr>
          <a:xfrm>
            <a:off x="1763688" y="0"/>
            <a:ext cx="583264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9050">
                  <a:solidFill>
                    <a:srgbClr val="00B050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Правда или ложь</a:t>
            </a:r>
            <a:endParaRPr lang="ru-RU" sz="4400" b="1" cap="none" spc="0" dirty="0">
              <a:ln w="19050">
                <a:solidFill>
                  <a:srgbClr val="00B050"/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5536" y="692696"/>
            <a:ext cx="8496944" cy="397031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742950" indent="-742950">
              <a:buAutoNum type="arabicPeriod"/>
            </a:pPr>
            <a:r>
              <a:rPr lang="ru-RU" sz="3600" dirty="0" smtClean="0"/>
              <a:t>В степи сухо и жарко.</a:t>
            </a:r>
          </a:p>
          <a:p>
            <a:pPr marL="742950" indent="-742950">
              <a:buAutoNum type="arabicPeriod"/>
            </a:pPr>
            <a:r>
              <a:rPr lang="ru-RU" sz="3600" dirty="0" smtClean="0"/>
              <a:t>Тюльпаны в степи цветут летом.</a:t>
            </a:r>
          </a:p>
          <a:p>
            <a:pPr indent="719138">
              <a:buAutoNum type="arabicPeriod"/>
            </a:pPr>
            <a:r>
              <a:rPr lang="ru-RU" sz="3600" dirty="0" smtClean="0"/>
              <a:t>Основные экологические проблемы степи – распашка земель и выпас скота.</a:t>
            </a:r>
          </a:p>
          <a:p>
            <a:pPr marL="742950" indent="-742950">
              <a:buAutoNum type="arabicPeriod"/>
            </a:pPr>
            <a:r>
              <a:rPr lang="ru-RU" sz="3600" dirty="0" smtClean="0"/>
              <a:t>Основные растения степи -  лишайники и мхи.</a:t>
            </a:r>
          </a:p>
          <a:p>
            <a:pPr marL="742950" indent="-742950">
              <a:buAutoNum type="arabicPeriod"/>
            </a:pPr>
            <a:r>
              <a:rPr lang="ru-RU" sz="3600" dirty="0" smtClean="0"/>
              <a:t>Птицы в степи строят гнёзда на земле.</a:t>
            </a:r>
            <a:endParaRPr lang="ru-RU" sz="36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372200" y="692696"/>
            <a:ext cx="252027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9050">
                  <a:solidFill>
                    <a:srgbClr val="00B050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правда</a:t>
            </a:r>
            <a:endParaRPr lang="ru-RU" sz="3600" b="1" cap="none" spc="0" dirty="0">
              <a:ln w="19050">
                <a:solidFill>
                  <a:srgbClr val="00B050"/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732240" y="1268760"/>
            <a:ext cx="252027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ложь</a:t>
            </a:r>
            <a:endParaRPr lang="ru-RU" sz="3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623721" y="2060848"/>
            <a:ext cx="252027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9050">
                  <a:solidFill>
                    <a:srgbClr val="00B050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правда</a:t>
            </a:r>
            <a:endParaRPr lang="ru-RU" sz="3600" b="1" cap="none" spc="0" dirty="0">
              <a:ln w="19050">
                <a:solidFill>
                  <a:srgbClr val="00B050"/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228184" y="3284984"/>
            <a:ext cx="252027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ложь</a:t>
            </a:r>
            <a:endParaRPr lang="ru-RU" sz="3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444208" y="4365104"/>
            <a:ext cx="252027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9050">
                  <a:solidFill>
                    <a:srgbClr val="00B050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правда</a:t>
            </a:r>
            <a:endParaRPr lang="ru-RU" sz="3600" b="1" cap="none" spc="0" dirty="0">
              <a:ln w="19050">
                <a:solidFill>
                  <a:srgbClr val="00B050"/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  <p:bldP spid="9" grpId="0"/>
      <p:bldP spid="10" grpId="0"/>
      <p:bldP spid="11" grpId="0"/>
      <p:bldP spid="12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9"/>
          <p:cNvGrpSpPr/>
          <p:nvPr/>
        </p:nvGrpSpPr>
        <p:grpSpPr>
          <a:xfrm>
            <a:off x="0" y="4769768"/>
            <a:ext cx="9144000" cy="2088232"/>
            <a:chOff x="0" y="4769768"/>
            <a:chExt cx="9144000" cy="2088232"/>
          </a:xfrm>
        </p:grpSpPr>
        <p:pic>
          <p:nvPicPr>
            <p:cNvPr id="2050" name="Picture 2" descr="C:\Users\Администратор\YandexDisk\Загрузки\photoshop-grass-border-brush-creator.jpg"/>
            <p:cNvPicPr>
              <a:picLocks noChangeAspect="1" noChangeArrowheads="1"/>
            </p:cNvPicPr>
            <p:nvPr/>
          </p:nvPicPr>
          <p:blipFill>
            <a:blip r:embed="rId2" cstate="print"/>
            <a:srcRect l="861" t="50000" r="2121" b="1281"/>
            <a:stretch>
              <a:fillRect/>
            </a:stretch>
          </p:blipFill>
          <p:spPr bwMode="auto">
            <a:xfrm>
              <a:off x="0" y="4769768"/>
              <a:ext cx="5544616" cy="2088232"/>
            </a:xfrm>
            <a:prstGeom prst="rect">
              <a:avLst/>
            </a:prstGeom>
            <a:noFill/>
          </p:spPr>
        </p:pic>
        <p:pic>
          <p:nvPicPr>
            <p:cNvPr id="9" name="Picture 2" descr="C:\Users\Администратор\YandexDisk\Загрузки\photoshop-grass-border-brush-creator.jpg"/>
            <p:cNvPicPr>
              <a:picLocks noChangeAspect="1" noChangeArrowheads="1"/>
            </p:cNvPicPr>
            <p:nvPr/>
          </p:nvPicPr>
          <p:blipFill>
            <a:blip r:embed="rId2" cstate="print"/>
            <a:srcRect l="32999" t="50000" r="2121" b="1281"/>
            <a:stretch>
              <a:fillRect/>
            </a:stretch>
          </p:blipFill>
          <p:spPr bwMode="auto">
            <a:xfrm flipH="1">
              <a:off x="5436096" y="4769768"/>
              <a:ext cx="3707904" cy="2088232"/>
            </a:xfrm>
            <a:prstGeom prst="rect">
              <a:avLst/>
            </a:prstGeom>
            <a:noFill/>
          </p:spPr>
        </p:pic>
      </p:grpSp>
      <p:sp>
        <p:nvSpPr>
          <p:cNvPr id="5" name="TextBox 4"/>
          <p:cNvSpPr txBox="1"/>
          <p:nvPr/>
        </p:nvSpPr>
        <p:spPr>
          <a:xfrm>
            <a:off x="251520" y="836712"/>
            <a:ext cx="856895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Цель – </a:t>
            </a:r>
            <a:r>
              <a:rPr lang="ru-RU" sz="3200" dirty="0" smtClean="0"/>
              <a:t>изучение особенностей </a:t>
            </a:r>
            <a:r>
              <a:rPr lang="ru-RU" sz="3200" b="1" dirty="0" smtClean="0"/>
              <a:t>зоны степей</a:t>
            </a:r>
          </a:p>
          <a:p>
            <a:pPr algn="ctr"/>
            <a:r>
              <a:rPr lang="ru-RU" sz="3200" b="1" dirty="0" smtClean="0"/>
              <a:t>Задачи:</a:t>
            </a:r>
          </a:p>
          <a:p>
            <a:pPr marL="742950" indent="-742950" algn="ctr">
              <a:buAutoNum type="arabicPeriod"/>
            </a:pPr>
            <a:r>
              <a:rPr lang="ru-RU" sz="3200" dirty="0" smtClean="0"/>
              <a:t>Выяснить, где на карте расположена зона степи.</a:t>
            </a:r>
          </a:p>
          <a:p>
            <a:pPr marL="742950" indent="-742950" algn="ctr">
              <a:buAutoNum type="arabicPeriod"/>
            </a:pPr>
            <a:r>
              <a:rPr lang="ru-RU" sz="3200" dirty="0" smtClean="0"/>
              <a:t>Определить климатические особенности степей.</a:t>
            </a:r>
          </a:p>
          <a:p>
            <a:pPr marL="742950" indent="-742950" algn="ctr">
              <a:buAutoNum type="arabicPeriod"/>
            </a:pPr>
            <a:r>
              <a:rPr lang="ru-RU" sz="3200" dirty="0" smtClean="0"/>
              <a:t>Узнать, какие растения и животные населяют зону степи.</a:t>
            </a:r>
          </a:p>
          <a:p>
            <a:pPr marL="742950" indent="-742950" algn="ctr">
              <a:buAutoNum type="arabicPeriod"/>
            </a:pPr>
            <a:r>
              <a:rPr lang="ru-RU" sz="3200" dirty="0" smtClean="0"/>
              <a:t> Узнать о роли человека в степях.</a:t>
            </a:r>
            <a:endParaRPr lang="ru-RU" sz="32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483768" y="0"/>
            <a:ext cx="37725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0">
                  <a:solidFill>
                    <a:srgbClr val="00B050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Зона степей</a:t>
            </a:r>
            <a:endParaRPr lang="ru-RU" sz="5400" b="1" cap="none" spc="0" dirty="0">
              <a:ln w="19050">
                <a:solidFill>
                  <a:srgbClr val="00B050"/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Администратор\YandexDisk\Загрузки\great-bustar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2687206"/>
            <a:ext cx="5895115" cy="4170794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547664" y="908720"/>
            <a:ext cx="567834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0">
                  <a:solidFill>
                    <a:srgbClr val="00B050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Спасибо за работу</a:t>
            </a:r>
            <a:endParaRPr lang="ru-RU" sz="5400" b="1" cap="none" spc="0" dirty="0">
              <a:ln w="19050">
                <a:solidFill>
                  <a:srgbClr val="00B050"/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grpSp>
        <p:nvGrpSpPr>
          <p:cNvPr id="3" name="Группа 9"/>
          <p:cNvGrpSpPr/>
          <p:nvPr/>
        </p:nvGrpSpPr>
        <p:grpSpPr>
          <a:xfrm>
            <a:off x="0" y="4769768"/>
            <a:ext cx="9144000" cy="2088232"/>
            <a:chOff x="0" y="4769768"/>
            <a:chExt cx="9144000" cy="2088232"/>
          </a:xfrm>
        </p:grpSpPr>
        <p:pic>
          <p:nvPicPr>
            <p:cNvPr id="4" name="Picture 2" descr="C:\Users\Администратор\YandexDisk\Загрузки\photoshop-grass-border-brush-creator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861" t="50000" r="2121" b="1281"/>
            <a:stretch>
              <a:fillRect/>
            </a:stretch>
          </p:blipFill>
          <p:spPr bwMode="auto">
            <a:xfrm>
              <a:off x="0" y="4769768"/>
              <a:ext cx="5544616" cy="2088232"/>
            </a:xfrm>
            <a:prstGeom prst="rect">
              <a:avLst/>
            </a:prstGeom>
            <a:noFill/>
          </p:spPr>
        </p:pic>
        <p:pic>
          <p:nvPicPr>
            <p:cNvPr id="5" name="Picture 2" descr="C:\Users\Администратор\YandexDisk\Загрузки\photoshop-grass-border-brush-creator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2999" t="50000" r="2121" b="1281"/>
            <a:stretch>
              <a:fillRect/>
            </a:stretch>
          </p:blipFill>
          <p:spPr bwMode="auto">
            <a:xfrm flipH="1">
              <a:off x="5436096" y="4769768"/>
              <a:ext cx="3707904" cy="2088232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Группа 9"/>
          <p:cNvGrpSpPr/>
          <p:nvPr/>
        </p:nvGrpSpPr>
        <p:grpSpPr>
          <a:xfrm>
            <a:off x="0" y="4769768"/>
            <a:ext cx="9144000" cy="2088232"/>
            <a:chOff x="0" y="4769768"/>
            <a:chExt cx="9144000" cy="2088232"/>
          </a:xfrm>
        </p:grpSpPr>
        <p:pic>
          <p:nvPicPr>
            <p:cNvPr id="2050" name="Picture 2" descr="C:\Users\Администратор\YandexDisk\Загрузки\photoshop-grass-border-brush-creator.jpg"/>
            <p:cNvPicPr>
              <a:picLocks noChangeAspect="1" noChangeArrowheads="1"/>
            </p:cNvPicPr>
            <p:nvPr/>
          </p:nvPicPr>
          <p:blipFill>
            <a:blip r:embed="rId2" cstate="print"/>
            <a:srcRect l="861" t="50000" r="2121" b="1281"/>
            <a:stretch>
              <a:fillRect/>
            </a:stretch>
          </p:blipFill>
          <p:spPr bwMode="auto">
            <a:xfrm>
              <a:off x="0" y="4769768"/>
              <a:ext cx="5544616" cy="2088232"/>
            </a:xfrm>
            <a:prstGeom prst="rect">
              <a:avLst/>
            </a:prstGeom>
            <a:noFill/>
          </p:spPr>
        </p:pic>
        <p:pic>
          <p:nvPicPr>
            <p:cNvPr id="9" name="Picture 2" descr="C:\Users\Администратор\YandexDisk\Загрузки\photoshop-grass-border-brush-creator.jpg"/>
            <p:cNvPicPr>
              <a:picLocks noChangeAspect="1" noChangeArrowheads="1"/>
            </p:cNvPicPr>
            <p:nvPr/>
          </p:nvPicPr>
          <p:blipFill>
            <a:blip r:embed="rId2" cstate="print"/>
            <a:srcRect l="32999" t="50000" r="2121" b="1281"/>
            <a:stretch>
              <a:fillRect/>
            </a:stretch>
          </p:blipFill>
          <p:spPr bwMode="auto">
            <a:xfrm flipH="1">
              <a:off x="5436096" y="4769768"/>
              <a:ext cx="3707904" cy="2088232"/>
            </a:xfrm>
            <a:prstGeom prst="rect">
              <a:avLst/>
            </a:prstGeom>
            <a:noFill/>
          </p:spPr>
        </p:pic>
      </p:grp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1835696" y="2492896"/>
            <a:ext cx="5439887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Критерии оценивания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12 - 14 баллов – оценка «5»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8 - 11 баллов – оценка «4»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5 -  7 баллов – оценка «3»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0 - 4 балла – оценка «2»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395536" y="1124744"/>
          <a:ext cx="8280920" cy="1225286"/>
        </p:xfrm>
        <a:graphic>
          <a:graphicData uri="http://schemas.openxmlformats.org/drawingml/2006/table">
            <a:tbl>
              <a:tblPr/>
              <a:tblGrid>
                <a:gridCol w="1656184"/>
                <a:gridCol w="828092"/>
                <a:gridCol w="828092"/>
                <a:gridCol w="828092"/>
                <a:gridCol w="828092"/>
                <a:gridCol w="828092"/>
                <a:gridCol w="828092"/>
                <a:gridCol w="828092"/>
                <a:gridCol w="828092"/>
              </a:tblGrid>
              <a:tr h="384043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Номер вопроса</a:t>
                      </a:r>
                      <a:endParaRPr lang="ru-RU" sz="1800" b="1" dirty="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chemeClr val="tx2"/>
                          </a:solidFill>
                          <a:latin typeface="Calibri"/>
                          <a:ea typeface="Times New Roman"/>
                          <a:cs typeface="Arial"/>
                        </a:rPr>
                        <a:t>    А1 </a:t>
                      </a:r>
                      <a:endParaRPr lang="ru-RU" sz="1800" b="1" dirty="0">
                        <a:solidFill>
                          <a:schemeClr val="tx2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chemeClr val="tx2"/>
                          </a:solidFill>
                          <a:latin typeface="Calibri"/>
                          <a:ea typeface="Times New Roman"/>
                          <a:cs typeface="Arial"/>
                        </a:rPr>
                        <a:t>    А2 </a:t>
                      </a:r>
                      <a:endParaRPr lang="ru-RU" sz="1800" b="1" dirty="0">
                        <a:solidFill>
                          <a:schemeClr val="tx2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>
                          <a:solidFill>
                            <a:schemeClr val="tx2"/>
                          </a:solidFill>
                          <a:latin typeface="Calibri"/>
                          <a:ea typeface="Times New Roman"/>
                          <a:cs typeface="Arial"/>
                        </a:rPr>
                        <a:t>    А3 </a:t>
                      </a:r>
                      <a:endParaRPr lang="ru-RU" sz="1800" b="1">
                        <a:solidFill>
                          <a:schemeClr val="tx2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>
                          <a:solidFill>
                            <a:schemeClr val="tx2"/>
                          </a:solidFill>
                          <a:latin typeface="Calibri"/>
                          <a:ea typeface="Times New Roman"/>
                          <a:cs typeface="Arial"/>
                        </a:rPr>
                        <a:t>   А4 </a:t>
                      </a:r>
                      <a:endParaRPr lang="ru-RU" sz="1800" b="1">
                        <a:solidFill>
                          <a:schemeClr val="tx2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>
                          <a:solidFill>
                            <a:schemeClr val="tx2"/>
                          </a:solidFill>
                          <a:latin typeface="Calibri"/>
                          <a:ea typeface="Times New Roman"/>
                          <a:cs typeface="Arial"/>
                        </a:rPr>
                        <a:t>    В1 </a:t>
                      </a:r>
                      <a:endParaRPr lang="ru-RU" sz="1800" b="1">
                        <a:solidFill>
                          <a:schemeClr val="tx2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>
                          <a:solidFill>
                            <a:schemeClr val="tx2"/>
                          </a:solidFill>
                          <a:latin typeface="Calibri"/>
                          <a:ea typeface="Times New Roman"/>
                          <a:cs typeface="Arial"/>
                        </a:rPr>
                        <a:t>   В2 </a:t>
                      </a:r>
                      <a:endParaRPr lang="ru-RU" sz="1800" b="1">
                        <a:solidFill>
                          <a:schemeClr val="tx2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chemeClr val="tx2"/>
                          </a:solidFill>
                          <a:latin typeface="Calibri"/>
                          <a:ea typeface="Times New Roman"/>
                          <a:cs typeface="Arial"/>
                        </a:rPr>
                        <a:t>    С1 </a:t>
                      </a:r>
                      <a:endParaRPr lang="ru-RU" sz="1800" b="1" dirty="0">
                        <a:solidFill>
                          <a:schemeClr val="tx2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chemeClr val="tx2"/>
                          </a:solidFill>
                          <a:latin typeface="Calibri"/>
                          <a:ea typeface="Times New Roman"/>
                          <a:cs typeface="Arial"/>
                        </a:rPr>
                        <a:t>  С2 </a:t>
                      </a:r>
                      <a:endParaRPr lang="ru-RU" sz="1800" b="1" dirty="0">
                        <a:solidFill>
                          <a:schemeClr val="tx2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4043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Ответ </a:t>
                      </a:r>
                      <a:endParaRPr lang="ru-RU" sz="18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     4 </a:t>
                      </a:r>
                      <a:endParaRPr lang="ru-RU" sz="2400" b="1" dirty="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     3 </a:t>
                      </a:r>
                      <a:endParaRPr lang="ru-RU" sz="2400" b="1" dirty="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     3 </a:t>
                      </a:r>
                      <a:endParaRPr lang="ru-RU" sz="2400" b="1" dirty="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   2 </a:t>
                      </a:r>
                      <a:endParaRPr lang="ru-RU" sz="2400" b="1" dirty="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    4 </a:t>
                      </a:r>
                      <a:endParaRPr lang="ru-RU" sz="2400" b="1" dirty="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    1 </a:t>
                      </a:r>
                      <a:endParaRPr lang="ru-RU" sz="2400" b="1" dirty="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4 </a:t>
                      </a:r>
                      <a:endParaRPr lang="ru-RU" sz="2400" b="1" dirty="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1 </a:t>
                      </a:r>
                      <a:endParaRPr lang="ru-RU" sz="2400" b="1" dirty="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4043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Балл </a:t>
                      </a:r>
                      <a:endParaRPr lang="ru-RU" sz="18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     1б.</a:t>
                      </a:r>
                      <a:r>
                        <a:rPr lang="ru-RU" sz="1600" b="1" kern="1200">
                          <a:solidFill>
                            <a:srgbClr val="009900"/>
                          </a:solidFill>
                          <a:latin typeface="Calibri"/>
                          <a:ea typeface="Times New Roman"/>
                          <a:cs typeface="Arial"/>
                        </a:rPr>
                        <a:t> </a:t>
                      </a:r>
                      <a:endParaRPr lang="ru-RU" sz="18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     1б.</a:t>
                      </a:r>
                      <a:r>
                        <a:rPr lang="ru-RU" sz="1600" b="1" kern="1200">
                          <a:solidFill>
                            <a:srgbClr val="009900"/>
                          </a:solidFill>
                          <a:latin typeface="Calibri"/>
                          <a:ea typeface="Times New Roman"/>
                          <a:cs typeface="Arial"/>
                        </a:rPr>
                        <a:t> </a:t>
                      </a:r>
                      <a:endParaRPr lang="ru-RU" sz="18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     1б.</a:t>
                      </a:r>
                      <a:r>
                        <a:rPr lang="ru-RU" sz="1600" b="1" kern="1200" dirty="0">
                          <a:solidFill>
                            <a:srgbClr val="009900"/>
                          </a:solidFill>
                          <a:latin typeface="Calibri"/>
                          <a:ea typeface="Times New Roman"/>
                          <a:cs typeface="Arial"/>
                        </a:rPr>
                        <a:t> </a:t>
                      </a:r>
                      <a:endParaRPr lang="ru-RU" sz="1800" b="1" dirty="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   1б.</a:t>
                      </a:r>
                      <a:r>
                        <a:rPr lang="ru-RU" sz="1600" b="1" kern="1200">
                          <a:solidFill>
                            <a:srgbClr val="009900"/>
                          </a:solidFill>
                          <a:latin typeface="Calibri"/>
                          <a:ea typeface="Times New Roman"/>
                          <a:cs typeface="Arial"/>
                        </a:rPr>
                        <a:t> </a:t>
                      </a:r>
                      <a:endParaRPr lang="ru-RU" sz="18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    2б.</a:t>
                      </a:r>
                      <a:r>
                        <a:rPr lang="ru-RU" sz="1600" b="1" kern="1200" dirty="0">
                          <a:solidFill>
                            <a:srgbClr val="009900"/>
                          </a:solidFill>
                          <a:latin typeface="Calibri"/>
                          <a:ea typeface="Times New Roman"/>
                          <a:cs typeface="Arial"/>
                        </a:rPr>
                        <a:t> </a:t>
                      </a:r>
                      <a:endParaRPr lang="ru-RU" sz="1800" b="1" dirty="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    2б.</a:t>
                      </a:r>
                      <a:r>
                        <a:rPr lang="ru-RU" sz="1600" b="1" kern="1200" dirty="0">
                          <a:solidFill>
                            <a:srgbClr val="009900"/>
                          </a:solidFill>
                          <a:latin typeface="Calibri"/>
                          <a:ea typeface="Times New Roman"/>
                          <a:cs typeface="Arial"/>
                        </a:rPr>
                        <a:t> </a:t>
                      </a:r>
                      <a:endParaRPr lang="ru-RU" sz="1800" b="1" dirty="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    3б.</a:t>
                      </a:r>
                      <a:r>
                        <a:rPr lang="ru-RU" sz="1600" b="1" kern="1200" dirty="0">
                          <a:solidFill>
                            <a:srgbClr val="009900"/>
                          </a:solidFill>
                          <a:latin typeface="Calibri"/>
                          <a:ea typeface="Times New Roman"/>
                          <a:cs typeface="Arial"/>
                        </a:rPr>
                        <a:t> </a:t>
                      </a:r>
                      <a:endParaRPr lang="ru-RU" sz="1800" b="1" dirty="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rgbClr val="009900"/>
                          </a:solidFill>
                          <a:latin typeface="Calibri"/>
                          <a:ea typeface="Times New Roman"/>
                          <a:cs typeface="Arial"/>
                        </a:rPr>
                        <a:t>   </a:t>
                      </a:r>
                      <a:r>
                        <a:rPr lang="ru-RU" sz="1600" b="1" kern="12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3б. </a:t>
                      </a:r>
                      <a:endParaRPr lang="ru-RU" sz="1800" b="1" dirty="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5" name="Прямоугольник 14"/>
          <p:cNvSpPr/>
          <p:nvPr/>
        </p:nvSpPr>
        <p:spPr>
          <a:xfrm>
            <a:off x="2411760" y="-27384"/>
            <a:ext cx="36558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Оцени себя</a:t>
            </a:r>
            <a:endParaRPr lang="ru-RU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9"/>
          <p:cNvGrpSpPr/>
          <p:nvPr/>
        </p:nvGrpSpPr>
        <p:grpSpPr>
          <a:xfrm>
            <a:off x="0" y="4769768"/>
            <a:ext cx="9144000" cy="2088232"/>
            <a:chOff x="0" y="4769768"/>
            <a:chExt cx="9144000" cy="2088232"/>
          </a:xfrm>
        </p:grpSpPr>
        <p:pic>
          <p:nvPicPr>
            <p:cNvPr id="2050" name="Picture 2" descr="C:\Users\Администратор\YandexDisk\Загрузки\photoshop-grass-border-brush-creator.jpg"/>
            <p:cNvPicPr>
              <a:picLocks noChangeAspect="1" noChangeArrowheads="1"/>
            </p:cNvPicPr>
            <p:nvPr/>
          </p:nvPicPr>
          <p:blipFill>
            <a:blip r:embed="rId2" cstate="print"/>
            <a:srcRect l="861" t="50000" r="2121" b="1281"/>
            <a:stretch>
              <a:fillRect/>
            </a:stretch>
          </p:blipFill>
          <p:spPr bwMode="auto">
            <a:xfrm>
              <a:off x="0" y="4769768"/>
              <a:ext cx="5544616" cy="2088232"/>
            </a:xfrm>
            <a:prstGeom prst="rect">
              <a:avLst/>
            </a:prstGeom>
            <a:noFill/>
          </p:spPr>
        </p:pic>
        <p:pic>
          <p:nvPicPr>
            <p:cNvPr id="9" name="Picture 2" descr="C:\Users\Администратор\YandexDisk\Загрузки\photoshop-grass-border-brush-creator.jpg"/>
            <p:cNvPicPr>
              <a:picLocks noChangeAspect="1" noChangeArrowheads="1"/>
            </p:cNvPicPr>
            <p:nvPr/>
          </p:nvPicPr>
          <p:blipFill>
            <a:blip r:embed="rId2" cstate="print"/>
            <a:srcRect l="32999" t="50000" r="2121" b="1281"/>
            <a:stretch>
              <a:fillRect/>
            </a:stretch>
          </p:blipFill>
          <p:spPr bwMode="auto">
            <a:xfrm flipH="1">
              <a:off x="5436096" y="4769768"/>
              <a:ext cx="3707904" cy="2088232"/>
            </a:xfrm>
            <a:prstGeom prst="rect">
              <a:avLst/>
            </a:prstGeom>
            <a:noFill/>
          </p:spPr>
        </p:pic>
      </p:grp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979712" y="1196752"/>
          <a:ext cx="5184580" cy="3960440"/>
        </p:xfrm>
        <a:graphic>
          <a:graphicData uri="http://schemas.openxmlformats.org/drawingml/2006/table">
            <a:tbl>
              <a:tblPr/>
              <a:tblGrid>
                <a:gridCol w="235453"/>
                <a:gridCol w="479488"/>
                <a:gridCol w="480722"/>
                <a:gridCol w="399168"/>
                <a:gridCol w="399168"/>
                <a:gridCol w="398247"/>
                <a:gridCol w="399168"/>
                <a:gridCol w="398247"/>
                <a:gridCol w="399168"/>
                <a:gridCol w="399168"/>
                <a:gridCol w="398247"/>
                <a:gridCol w="399168"/>
                <a:gridCol w="399168"/>
              </a:tblGrid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Arial"/>
                        </a:rPr>
                        <a:t>1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Arial"/>
                        </a:rPr>
                        <a:t>2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Arial"/>
                        </a:rPr>
                        <a:t>3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Arial"/>
                        </a:rPr>
                        <a:t>4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Arial"/>
                        </a:rPr>
                        <a:t>5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Arial"/>
                        </a:rPr>
                        <a:t>6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Arial"/>
                        </a:rPr>
                        <a:t>7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Arial"/>
                        </a:rPr>
                        <a:t>8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Arial"/>
                        </a:rPr>
                        <a:t>9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Arial"/>
                        </a:rPr>
                        <a:t>10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3113914" y="0"/>
            <a:ext cx="2562753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u="sng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Проверка</a:t>
            </a:r>
            <a:endParaRPr lang="ru-RU" sz="4400" b="1" u="sng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5121" name="Picture 1" descr="C:\Users\Администратор\YandexDisk\Загрузки\33066de39ab27563ffd8925c6da35ec8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96136" y="4386706"/>
            <a:ext cx="3347864" cy="2259809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3563888" y="1196752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З      У     Б      Р</a:t>
            </a:r>
            <a:endParaRPr lang="ru-RU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3203848" y="1556792"/>
            <a:ext cx="36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В     О    Д     О    Р     О     С     Л     Ь </a:t>
            </a:r>
            <a:endParaRPr lang="ru-RU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2267744" y="1916832"/>
            <a:ext cx="48965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О      Л      Е     Н      Е     В     О     Д     С     Т      В     О </a:t>
            </a:r>
            <a:endParaRPr lang="ru-RU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3563888" y="2276872"/>
            <a:ext cx="280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А     Р      К     Т      И     К     А</a:t>
            </a:r>
            <a:endParaRPr lang="ru-RU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3563888" y="2996952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С      О      С     Н      А</a:t>
            </a:r>
            <a:endParaRPr lang="ru-RU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3563888" y="3356992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Т       У      Н     Д    Р      А</a:t>
            </a:r>
            <a:endParaRPr lang="ru-RU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3203848" y="3717032"/>
            <a:ext cx="3168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М    Е      Р     З      Л     О    Т      А</a:t>
            </a:r>
            <a:endParaRPr lang="ru-RU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3563888" y="4077072"/>
            <a:ext cx="3240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П      О     Л     Я     Р     Н    Ы     Й</a:t>
            </a:r>
            <a:endParaRPr lang="ru-RU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3203848" y="4437112"/>
            <a:ext cx="280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Л     Е     М    М    И     Н     Г</a:t>
            </a:r>
            <a:endParaRPr lang="ru-RU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2699792" y="4797152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Т       А      Й     Г      А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9"/>
          <p:cNvGrpSpPr/>
          <p:nvPr/>
        </p:nvGrpSpPr>
        <p:grpSpPr>
          <a:xfrm>
            <a:off x="0" y="4769768"/>
            <a:ext cx="9144000" cy="2088232"/>
            <a:chOff x="0" y="4769768"/>
            <a:chExt cx="9144000" cy="2088232"/>
          </a:xfrm>
        </p:grpSpPr>
        <p:pic>
          <p:nvPicPr>
            <p:cNvPr id="2050" name="Picture 2" descr="C:\Users\Администратор\YandexDisk\Загрузки\photoshop-grass-border-brush-creator.jpg"/>
            <p:cNvPicPr>
              <a:picLocks noChangeAspect="1" noChangeArrowheads="1"/>
            </p:cNvPicPr>
            <p:nvPr/>
          </p:nvPicPr>
          <p:blipFill>
            <a:blip r:embed="rId2" cstate="print"/>
            <a:srcRect l="861" t="50000" r="2121" b="1281"/>
            <a:stretch>
              <a:fillRect/>
            </a:stretch>
          </p:blipFill>
          <p:spPr bwMode="auto">
            <a:xfrm>
              <a:off x="0" y="4769768"/>
              <a:ext cx="5544616" cy="2088232"/>
            </a:xfrm>
            <a:prstGeom prst="rect">
              <a:avLst/>
            </a:prstGeom>
            <a:noFill/>
          </p:spPr>
        </p:pic>
        <p:pic>
          <p:nvPicPr>
            <p:cNvPr id="9" name="Picture 2" descr="C:\Users\Администратор\YandexDisk\Загрузки\photoshop-grass-border-brush-creator.jpg"/>
            <p:cNvPicPr>
              <a:picLocks noChangeAspect="1" noChangeArrowheads="1"/>
            </p:cNvPicPr>
            <p:nvPr/>
          </p:nvPicPr>
          <p:blipFill>
            <a:blip r:embed="rId2" cstate="print"/>
            <a:srcRect l="32999" t="50000" r="2121" b="1281"/>
            <a:stretch>
              <a:fillRect/>
            </a:stretch>
          </p:blipFill>
          <p:spPr bwMode="auto">
            <a:xfrm flipH="1">
              <a:off x="5436096" y="4769768"/>
              <a:ext cx="3707904" cy="2088232"/>
            </a:xfrm>
            <a:prstGeom prst="rect">
              <a:avLst/>
            </a:prstGeom>
            <a:noFill/>
          </p:spPr>
        </p:pic>
      </p:grpSp>
      <p:sp>
        <p:nvSpPr>
          <p:cNvPr id="5" name="TextBox 4"/>
          <p:cNvSpPr txBox="1"/>
          <p:nvPr/>
        </p:nvSpPr>
        <p:spPr>
          <a:xfrm>
            <a:off x="251520" y="1340768"/>
            <a:ext cx="856895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Цель – </a:t>
            </a:r>
            <a:r>
              <a:rPr lang="ru-RU" sz="3200" dirty="0" smtClean="0"/>
              <a:t>изучение особенностей </a:t>
            </a:r>
            <a:r>
              <a:rPr lang="ru-RU" sz="3200" b="1" dirty="0" smtClean="0"/>
              <a:t>…</a:t>
            </a:r>
          </a:p>
          <a:p>
            <a:pPr algn="ctr"/>
            <a:r>
              <a:rPr lang="ru-RU" sz="3200" b="1" dirty="0" smtClean="0"/>
              <a:t>Задачи:</a:t>
            </a:r>
          </a:p>
          <a:p>
            <a:pPr marL="742950" indent="-742950" algn="ctr">
              <a:buAutoNum type="arabicPeriod"/>
            </a:pPr>
            <a:r>
              <a:rPr lang="ru-RU" sz="3200" dirty="0" smtClean="0"/>
              <a:t>Выяснить, где на карте расположена ….</a:t>
            </a:r>
          </a:p>
          <a:p>
            <a:pPr marL="742950" indent="-742950" algn="ctr">
              <a:buAutoNum type="arabicPeriod"/>
            </a:pPr>
            <a:r>
              <a:rPr lang="ru-RU" sz="3200" dirty="0" smtClean="0"/>
              <a:t>Определить климатические особенности …</a:t>
            </a:r>
          </a:p>
          <a:p>
            <a:pPr marL="742950" indent="-742950" algn="ctr">
              <a:buAutoNum type="arabicPeriod"/>
            </a:pPr>
            <a:r>
              <a:rPr lang="ru-RU" sz="3200" dirty="0" smtClean="0"/>
              <a:t>Узнать, какие растения и животные населяют …</a:t>
            </a:r>
          </a:p>
          <a:p>
            <a:pPr marL="742950" indent="-742950" algn="ctr">
              <a:buAutoNum type="arabicPeriod"/>
            </a:pPr>
            <a:r>
              <a:rPr lang="ru-RU" sz="3200" dirty="0" smtClean="0"/>
              <a:t> Узнать о роли человека в …</a:t>
            </a:r>
            <a:endParaRPr lang="ru-RU" sz="32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483768" y="260648"/>
            <a:ext cx="37725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0">
                  <a:solidFill>
                    <a:srgbClr val="00B050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Зона степей</a:t>
            </a:r>
            <a:endParaRPr lang="ru-RU" sz="5400" b="1" cap="none" spc="0" dirty="0">
              <a:ln w="19050">
                <a:solidFill>
                  <a:srgbClr val="00B050"/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9"/>
          <p:cNvGrpSpPr/>
          <p:nvPr/>
        </p:nvGrpSpPr>
        <p:grpSpPr>
          <a:xfrm>
            <a:off x="0" y="4769768"/>
            <a:ext cx="9144000" cy="2088232"/>
            <a:chOff x="0" y="4769768"/>
            <a:chExt cx="9144000" cy="2088232"/>
          </a:xfrm>
        </p:grpSpPr>
        <p:pic>
          <p:nvPicPr>
            <p:cNvPr id="2050" name="Picture 2" descr="C:\Users\Администратор\YandexDisk\Загрузки\photoshop-grass-border-brush-creator.jpg"/>
            <p:cNvPicPr>
              <a:picLocks noChangeAspect="1" noChangeArrowheads="1"/>
            </p:cNvPicPr>
            <p:nvPr/>
          </p:nvPicPr>
          <p:blipFill>
            <a:blip r:embed="rId2" cstate="print"/>
            <a:srcRect l="861" t="50000" r="2121" b="1281"/>
            <a:stretch>
              <a:fillRect/>
            </a:stretch>
          </p:blipFill>
          <p:spPr bwMode="auto">
            <a:xfrm>
              <a:off x="0" y="4769768"/>
              <a:ext cx="5544616" cy="2088232"/>
            </a:xfrm>
            <a:prstGeom prst="rect">
              <a:avLst/>
            </a:prstGeom>
            <a:noFill/>
          </p:spPr>
        </p:pic>
        <p:pic>
          <p:nvPicPr>
            <p:cNvPr id="9" name="Picture 2" descr="C:\Users\Администратор\YandexDisk\Загрузки\photoshop-grass-border-brush-creator.jpg"/>
            <p:cNvPicPr>
              <a:picLocks noChangeAspect="1" noChangeArrowheads="1"/>
            </p:cNvPicPr>
            <p:nvPr/>
          </p:nvPicPr>
          <p:blipFill>
            <a:blip r:embed="rId2" cstate="print"/>
            <a:srcRect l="32999" t="50000" r="2121" b="1281"/>
            <a:stretch>
              <a:fillRect/>
            </a:stretch>
          </p:blipFill>
          <p:spPr bwMode="auto">
            <a:xfrm flipH="1">
              <a:off x="5436096" y="4769768"/>
              <a:ext cx="3707904" cy="2088232"/>
            </a:xfrm>
            <a:prstGeom prst="rect">
              <a:avLst/>
            </a:prstGeom>
            <a:noFill/>
          </p:spPr>
        </p:pic>
      </p:grp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179511" y="836712"/>
            <a:ext cx="8784977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Южнее лесных зон тепла ________, но осадков выпадает </a:t>
            </a:r>
            <a:r>
              <a:rPr kumimoji="0" lang="ru-RU" sz="3200" i="1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_________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Леса постепенно сменяются зоной лесостепи, а затем _________.В этой зоне очень _______, __________, ______________ лето. Часто 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дуют горячие сухие ветры - _________. Дожди здесь _______</a:t>
            </a:r>
            <a:r>
              <a:rPr kumimoji="0" lang="ru-RU" sz="32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Степная зона славится плодородной почвой - _______________. 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44191" y="0"/>
            <a:ext cx="302395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0">
                  <a:solidFill>
                    <a:srgbClr val="00B050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Обсудим </a:t>
            </a:r>
            <a:endParaRPr lang="ru-RU" sz="5400" b="1" cap="none" spc="0" dirty="0">
              <a:ln w="19050">
                <a:solidFill>
                  <a:srgbClr val="00B050"/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860032" y="836712"/>
            <a:ext cx="2016224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БОЛЬШЕ</a:t>
            </a:r>
            <a:endParaRPr lang="ru-RU" sz="36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2483768" y="1340768"/>
            <a:ext cx="2016224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МЕНЬШЕ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1520" y="2276872"/>
            <a:ext cx="2016224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СТЕПЬЮ.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948264" y="2276872"/>
            <a:ext cx="180020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ТЁПЛОЕ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44016" y="2780928"/>
            <a:ext cx="2195736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ДЛИННОЕ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411760" y="2780928"/>
            <a:ext cx="3024336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ЗАСУШЛИВОЕ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508104" y="3284984"/>
            <a:ext cx="2016224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СУХОВЕИ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691680" y="3789040"/>
            <a:ext cx="1656184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РЕДКО.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427984" y="4221088"/>
            <a:ext cx="324036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ЧЕРНОЗЁМОМ.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20000"/>
          </a:blip>
          <a:srcRect/>
          <a:stretch>
            <a:fillRect/>
          </a:stretch>
        </p:blipFill>
        <p:spPr bwMode="auto">
          <a:xfrm>
            <a:off x="6300192" y="2420888"/>
            <a:ext cx="2637847" cy="4293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" name="Группа 9"/>
          <p:cNvGrpSpPr/>
          <p:nvPr/>
        </p:nvGrpSpPr>
        <p:grpSpPr>
          <a:xfrm>
            <a:off x="0" y="4769768"/>
            <a:ext cx="9144000" cy="2088232"/>
            <a:chOff x="0" y="4769768"/>
            <a:chExt cx="9144000" cy="2088232"/>
          </a:xfrm>
        </p:grpSpPr>
        <p:pic>
          <p:nvPicPr>
            <p:cNvPr id="2050" name="Picture 2" descr="C:\Users\Администратор\YandexDisk\Загрузки\photoshop-grass-border-brush-creator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861" t="50000" r="2121" b="1281"/>
            <a:stretch>
              <a:fillRect/>
            </a:stretch>
          </p:blipFill>
          <p:spPr bwMode="auto">
            <a:xfrm>
              <a:off x="0" y="4769768"/>
              <a:ext cx="5544616" cy="2088232"/>
            </a:xfrm>
            <a:prstGeom prst="rect">
              <a:avLst/>
            </a:prstGeom>
            <a:noFill/>
          </p:spPr>
        </p:pic>
        <p:pic>
          <p:nvPicPr>
            <p:cNvPr id="9" name="Picture 2" descr="C:\Users\Администратор\YandexDisk\Загрузки\photoshop-grass-border-brush-creator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2999" t="50000" r="2121" b="1281"/>
            <a:stretch>
              <a:fillRect/>
            </a:stretch>
          </p:blipFill>
          <p:spPr bwMode="auto">
            <a:xfrm flipH="1">
              <a:off x="5436096" y="4769768"/>
              <a:ext cx="3707904" cy="2088232"/>
            </a:xfrm>
            <a:prstGeom prst="rect">
              <a:avLst/>
            </a:prstGeom>
            <a:noFill/>
          </p:spPr>
        </p:pic>
      </p:grpSp>
      <p:pic>
        <p:nvPicPr>
          <p:cNvPr id="18434" name="Picture 2" descr="C:\Users\Администратор\YandexDisk\Загрузки\ER145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15616" y="2060848"/>
            <a:ext cx="4032448" cy="4944011"/>
          </a:xfrm>
          <a:prstGeom prst="rect">
            <a:avLst/>
          </a:prstGeom>
          <a:noFill/>
        </p:spPr>
      </p:pic>
      <p:sp>
        <p:nvSpPr>
          <p:cNvPr id="17" name="Прямоугольник 16"/>
          <p:cNvSpPr/>
          <p:nvPr/>
        </p:nvSpPr>
        <p:spPr>
          <a:xfrm>
            <a:off x="1763688" y="0"/>
            <a:ext cx="583264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0">
                  <a:solidFill>
                    <a:srgbClr val="00B050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РАСТЕНИЯ СТЕПИ </a:t>
            </a:r>
            <a:endParaRPr lang="ru-RU" sz="5400" b="1" cap="none" spc="0" dirty="0">
              <a:ln w="19050">
                <a:solidFill>
                  <a:srgbClr val="00B050"/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18436" name="Picture 4" descr="C:\Users\Администратор\YandexDisk\Загрузки\hU3xZR5E17U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A"/>
              </a:clrFrom>
              <a:clrTo>
                <a:srgbClr val="FFFF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988840"/>
            <a:ext cx="2841403" cy="4869160"/>
          </a:xfrm>
          <a:prstGeom prst="rect">
            <a:avLst/>
          </a:prstGeom>
          <a:noFill/>
        </p:spPr>
      </p:pic>
      <p:pic>
        <p:nvPicPr>
          <p:cNvPr id="18437" name="Picture 5" descr="C:\Users\Администратор\YandexDisk\Загрузки\ovsjanica-lugovaja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r="30387" b="7466"/>
          <a:stretch>
            <a:fillRect/>
          </a:stretch>
        </p:blipFill>
        <p:spPr bwMode="auto">
          <a:xfrm>
            <a:off x="3995936" y="2060848"/>
            <a:ext cx="3600400" cy="4797152"/>
          </a:xfrm>
          <a:prstGeom prst="rect">
            <a:avLst/>
          </a:prstGeom>
          <a:noFill/>
        </p:spPr>
      </p:pic>
      <p:sp>
        <p:nvSpPr>
          <p:cNvPr id="21" name="TextBox 20"/>
          <p:cNvSpPr txBox="1"/>
          <p:nvPr/>
        </p:nvSpPr>
        <p:spPr>
          <a:xfrm>
            <a:off x="0" y="1196752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ковыль       тюльпан          типчак        ирис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9"/>
          <p:cNvGrpSpPr/>
          <p:nvPr/>
        </p:nvGrpSpPr>
        <p:grpSpPr>
          <a:xfrm>
            <a:off x="0" y="4769768"/>
            <a:ext cx="9144000" cy="2088232"/>
            <a:chOff x="0" y="4769768"/>
            <a:chExt cx="9144000" cy="2088232"/>
          </a:xfrm>
        </p:grpSpPr>
        <p:pic>
          <p:nvPicPr>
            <p:cNvPr id="2050" name="Picture 2" descr="C:\Users\Администратор\YandexDisk\Загрузки\photoshop-grass-border-brush-creator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861" t="50000" r="2121" b="1281"/>
            <a:stretch>
              <a:fillRect/>
            </a:stretch>
          </p:blipFill>
          <p:spPr bwMode="auto">
            <a:xfrm>
              <a:off x="0" y="4769768"/>
              <a:ext cx="5544616" cy="2088232"/>
            </a:xfrm>
            <a:prstGeom prst="rect">
              <a:avLst/>
            </a:prstGeom>
            <a:noFill/>
          </p:spPr>
        </p:pic>
        <p:pic>
          <p:nvPicPr>
            <p:cNvPr id="9" name="Picture 2" descr="C:\Users\Администратор\YandexDisk\Загрузки\photoshop-grass-border-brush-creator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2999" t="50000" r="2121" b="1281"/>
            <a:stretch>
              <a:fillRect/>
            </a:stretch>
          </p:blipFill>
          <p:spPr bwMode="auto">
            <a:xfrm flipH="1">
              <a:off x="5436096" y="4769768"/>
              <a:ext cx="3707904" cy="2088232"/>
            </a:xfrm>
            <a:prstGeom prst="rect">
              <a:avLst/>
            </a:prstGeom>
            <a:noFill/>
          </p:spPr>
        </p:pic>
      </p:grpSp>
      <p:sp>
        <p:nvSpPr>
          <p:cNvPr id="17" name="Прямоугольник 16"/>
          <p:cNvSpPr/>
          <p:nvPr/>
        </p:nvSpPr>
        <p:spPr>
          <a:xfrm>
            <a:off x="1763688" y="0"/>
            <a:ext cx="583264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9050">
                  <a:solidFill>
                    <a:srgbClr val="00B050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Насекомые степи</a:t>
            </a:r>
            <a:endParaRPr lang="ru-RU" sz="4400" b="1" cap="none" spc="0" dirty="0">
              <a:ln w="19050">
                <a:solidFill>
                  <a:srgbClr val="00B050"/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19458" name="Picture 2" descr="C:\Users\Администратор\YandexDisk\Загрузки\2-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872936"/>
            <a:ext cx="2740485" cy="198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" name="TextBox 11"/>
          <p:cNvSpPr txBox="1"/>
          <p:nvPr/>
        </p:nvSpPr>
        <p:spPr>
          <a:xfrm>
            <a:off x="1259632" y="2924944"/>
            <a:ext cx="33843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КУЗНЕЧИК СТЕПНАЯ ДЫБКА</a:t>
            </a:r>
            <a:endParaRPr lang="ru-RU" sz="2000" b="1" dirty="0"/>
          </a:p>
        </p:txBody>
      </p:sp>
      <p:pic>
        <p:nvPicPr>
          <p:cNvPr id="19459" name="Picture 3" descr="C:\Users\Администратор\YandexDisk\Загрузки\721839_large816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056" y="836712"/>
            <a:ext cx="2640633" cy="198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4" name="TextBox 13"/>
          <p:cNvSpPr txBox="1"/>
          <p:nvPr/>
        </p:nvSpPr>
        <p:spPr>
          <a:xfrm>
            <a:off x="4716016" y="2852936"/>
            <a:ext cx="33843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ШМЕЛЬ</a:t>
            </a:r>
            <a:endParaRPr lang="ru-RU" sz="20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1331640" y="5301208"/>
            <a:ext cx="33843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СТЕПНАЯ КОБЫЛКА</a:t>
            </a:r>
            <a:endParaRPr lang="ru-RU" sz="2000" b="1" dirty="0"/>
          </a:p>
        </p:txBody>
      </p:sp>
      <p:pic>
        <p:nvPicPr>
          <p:cNvPr id="19460" name="Picture 4" descr="C:\Users\Администратор\YandexDisk\Загрузки\497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19672" y="3501008"/>
            <a:ext cx="2686154" cy="180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9461" name="Picture 5" descr="C:\Users\Администратор\YandexDisk\Загрузки\Aglais_urticae.jpe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92080" y="3429000"/>
            <a:ext cx="2400000" cy="180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8" name="TextBox 17"/>
          <p:cNvSpPr txBox="1"/>
          <p:nvPr/>
        </p:nvSpPr>
        <p:spPr>
          <a:xfrm>
            <a:off x="4932040" y="5229200"/>
            <a:ext cx="33843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БАБОЧКИ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9"/>
          <p:cNvGrpSpPr/>
          <p:nvPr/>
        </p:nvGrpSpPr>
        <p:grpSpPr>
          <a:xfrm>
            <a:off x="0" y="4769768"/>
            <a:ext cx="9144000" cy="2088232"/>
            <a:chOff x="0" y="4769768"/>
            <a:chExt cx="9144000" cy="2088232"/>
          </a:xfrm>
        </p:grpSpPr>
        <p:pic>
          <p:nvPicPr>
            <p:cNvPr id="2050" name="Picture 2" descr="C:\Users\Администратор\YandexDisk\Загрузки\photoshop-grass-border-brush-creator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861" t="50000" r="2121" b="1281"/>
            <a:stretch>
              <a:fillRect/>
            </a:stretch>
          </p:blipFill>
          <p:spPr bwMode="auto">
            <a:xfrm>
              <a:off x="0" y="4769768"/>
              <a:ext cx="5544616" cy="2088232"/>
            </a:xfrm>
            <a:prstGeom prst="rect">
              <a:avLst/>
            </a:prstGeom>
            <a:noFill/>
          </p:spPr>
        </p:pic>
        <p:pic>
          <p:nvPicPr>
            <p:cNvPr id="9" name="Picture 2" descr="C:\Users\Администратор\YandexDisk\Загрузки\photoshop-grass-border-brush-creator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2999" t="50000" r="2121" b="1281"/>
            <a:stretch>
              <a:fillRect/>
            </a:stretch>
          </p:blipFill>
          <p:spPr bwMode="auto">
            <a:xfrm flipH="1">
              <a:off x="5436096" y="4769768"/>
              <a:ext cx="3707904" cy="2088232"/>
            </a:xfrm>
            <a:prstGeom prst="rect">
              <a:avLst/>
            </a:prstGeom>
            <a:noFill/>
          </p:spPr>
        </p:pic>
      </p:grpSp>
      <p:sp>
        <p:nvSpPr>
          <p:cNvPr id="17" name="Прямоугольник 16"/>
          <p:cNvSpPr/>
          <p:nvPr/>
        </p:nvSpPr>
        <p:spPr>
          <a:xfrm>
            <a:off x="1763688" y="0"/>
            <a:ext cx="583264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9050">
                  <a:solidFill>
                    <a:srgbClr val="00B050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Степные птицы</a:t>
            </a:r>
            <a:endParaRPr lang="ru-RU" sz="4400" b="1" cap="none" spc="0" dirty="0">
              <a:ln w="19050">
                <a:solidFill>
                  <a:srgbClr val="00B050"/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259632" y="2924944"/>
            <a:ext cx="33843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СТЕПНОЙ  ЖАВОРОНОК</a:t>
            </a:r>
            <a:endParaRPr lang="ru-RU" sz="20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4716016" y="2852936"/>
            <a:ext cx="33843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ДРОФА</a:t>
            </a:r>
            <a:endParaRPr lang="ru-RU" sz="20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1331640" y="5405154"/>
            <a:ext cx="33843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ЖУРАВЛЬ- КРАСАВКА</a:t>
            </a:r>
            <a:endParaRPr lang="ru-RU" sz="20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4932040" y="5229200"/>
            <a:ext cx="33843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СЕРАЯ КУРОПАТКА</a:t>
            </a:r>
            <a:endParaRPr lang="ru-RU" sz="2000" b="1" dirty="0"/>
          </a:p>
        </p:txBody>
      </p:sp>
      <p:pic>
        <p:nvPicPr>
          <p:cNvPr id="20482" name="Picture 2" descr="C:\Users\Администратор\YandexDisk\Загрузки\Степной_жаворонок.jpg"/>
          <p:cNvPicPr>
            <a:picLocks noChangeAspect="1" noChangeArrowheads="1"/>
          </p:cNvPicPr>
          <p:nvPr/>
        </p:nvPicPr>
        <p:blipFill>
          <a:blip r:embed="rId3" cstate="print"/>
          <a:srcRect r="11374"/>
          <a:stretch>
            <a:fillRect/>
          </a:stretch>
        </p:blipFill>
        <p:spPr bwMode="auto">
          <a:xfrm>
            <a:off x="1547664" y="836712"/>
            <a:ext cx="2808312" cy="20004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483" name="Picture 3" descr="C:\Users\Администратор\YandexDisk\Загрузки\s1200 (3).jpg"/>
          <p:cNvPicPr>
            <a:picLocks noChangeAspect="1" noChangeArrowheads="1"/>
          </p:cNvPicPr>
          <p:nvPr/>
        </p:nvPicPr>
        <p:blipFill>
          <a:blip r:embed="rId4" cstate="print"/>
          <a:srcRect r="29840"/>
          <a:stretch>
            <a:fillRect/>
          </a:stretch>
        </p:blipFill>
        <p:spPr bwMode="auto">
          <a:xfrm>
            <a:off x="5220071" y="836712"/>
            <a:ext cx="2520281" cy="20206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484" name="Picture 4" descr="C:\Users\Администратор\YandexDisk\Загрузки\404234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19672" y="3405650"/>
            <a:ext cx="2736304" cy="19622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485" name="Picture 5" descr="C:\Users\Администратор\YandexDisk\Загрузки\11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20072" y="3356992"/>
            <a:ext cx="2592288" cy="17281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9"/>
          <p:cNvGrpSpPr/>
          <p:nvPr/>
        </p:nvGrpSpPr>
        <p:grpSpPr>
          <a:xfrm>
            <a:off x="179512" y="4769768"/>
            <a:ext cx="9144000" cy="2088232"/>
            <a:chOff x="0" y="4769768"/>
            <a:chExt cx="9144000" cy="2088232"/>
          </a:xfrm>
        </p:grpSpPr>
        <p:pic>
          <p:nvPicPr>
            <p:cNvPr id="2050" name="Picture 2" descr="C:\Users\Администратор\YandexDisk\Загрузки\photoshop-grass-border-brush-creator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861" t="50000" r="2121" b="1281"/>
            <a:stretch>
              <a:fillRect/>
            </a:stretch>
          </p:blipFill>
          <p:spPr bwMode="auto">
            <a:xfrm>
              <a:off x="0" y="4769768"/>
              <a:ext cx="5544616" cy="2088232"/>
            </a:xfrm>
            <a:prstGeom prst="rect">
              <a:avLst/>
            </a:prstGeom>
            <a:noFill/>
          </p:spPr>
        </p:pic>
        <p:pic>
          <p:nvPicPr>
            <p:cNvPr id="9" name="Picture 2" descr="C:\Users\Администратор\YandexDisk\Загрузки\photoshop-grass-border-brush-creator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2999" t="50000" r="2121" b="1281"/>
            <a:stretch>
              <a:fillRect/>
            </a:stretch>
          </p:blipFill>
          <p:spPr bwMode="auto">
            <a:xfrm flipH="1">
              <a:off x="5436096" y="4769768"/>
              <a:ext cx="3707904" cy="2088232"/>
            </a:xfrm>
            <a:prstGeom prst="rect">
              <a:avLst/>
            </a:prstGeom>
            <a:noFill/>
          </p:spPr>
        </p:pic>
      </p:grpSp>
      <p:sp>
        <p:nvSpPr>
          <p:cNvPr id="17" name="Прямоугольник 16"/>
          <p:cNvSpPr/>
          <p:nvPr/>
        </p:nvSpPr>
        <p:spPr>
          <a:xfrm>
            <a:off x="1691680" y="260648"/>
            <a:ext cx="583264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9050">
                  <a:solidFill>
                    <a:srgbClr val="00B050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Грызуны </a:t>
            </a:r>
            <a:endParaRPr lang="ru-RU" sz="4400" b="1" cap="none" spc="0" dirty="0">
              <a:ln w="19050">
                <a:solidFill>
                  <a:srgbClr val="00B050"/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-180528" y="4005064"/>
            <a:ext cx="3384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СУСЛИК</a:t>
            </a:r>
            <a:endParaRPr lang="ru-RU" sz="24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5759624" y="3933056"/>
            <a:ext cx="3384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ХОМЯК</a:t>
            </a:r>
            <a:endParaRPr lang="ru-RU" sz="24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2987824" y="4005064"/>
            <a:ext cx="3384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МЫШЬ-ПОЛЁВКА</a:t>
            </a:r>
            <a:endParaRPr lang="ru-RU" sz="2400" b="1" dirty="0"/>
          </a:p>
        </p:txBody>
      </p:sp>
      <p:pic>
        <p:nvPicPr>
          <p:cNvPr id="22530" name="Picture 2" descr="C:\Users\Администратор\YandexDisk\Загрузки\57072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19" y="2204864"/>
            <a:ext cx="2694113" cy="17357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2531" name="Picture 3" descr="C:\Users\Администратор\YandexDisk\Загрузки\common vole Microtus arvalis 3 Jens Jacob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19527" y="1916832"/>
            <a:ext cx="2418530" cy="202088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2532" name="Picture 4" descr="C:\Users\Администратор\YandexDisk\Загрузки\img_how_long_do_hamsters_live_for_655_paso_1_orig.jpg"/>
          <p:cNvPicPr>
            <a:picLocks noChangeAspect="1" noChangeArrowheads="1"/>
          </p:cNvPicPr>
          <p:nvPr/>
        </p:nvPicPr>
        <p:blipFill>
          <a:blip r:embed="rId5" cstate="print"/>
          <a:srcRect l="27163" t="20896"/>
          <a:stretch>
            <a:fillRect/>
          </a:stretch>
        </p:blipFill>
        <p:spPr bwMode="auto">
          <a:xfrm>
            <a:off x="6084168" y="2132856"/>
            <a:ext cx="2808312" cy="18260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419</TotalTime>
  <Words>433</Words>
  <Application>Microsoft Office PowerPoint</Application>
  <PresentationFormat>Экран (4:3)</PresentationFormat>
  <Paragraphs>129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Зона степей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Зона степей</dc:title>
  <dc:creator>Администратор</dc:creator>
  <cp:lastModifiedBy>User</cp:lastModifiedBy>
  <cp:revision>41</cp:revision>
  <dcterms:created xsi:type="dcterms:W3CDTF">2019-11-03T13:00:01Z</dcterms:created>
  <dcterms:modified xsi:type="dcterms:W3CDTF">2022-12-04T11:36:45Z</dcterms:modified>
</cp:coreProperties>
</file>